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ans Italics" charset="1" panose="00000000000000000000"/>
      <p:regular r:id="rId18"/>
    </p:embeddedFont>
    <p:embeddedFont>
      <p:font typeface="Now Bold" charset="1" panose="00000800000000000000"/>
      <p:regular r:id="rId19"/>
    </p:embeddedFont>
    <p:embeddedFont>
      <p:font typeface="DM Sans" charset="1" panose="00000000000000000000"/>
      <p:regular r:id="rId20"/>
    </p:embeddedFont>
    <p:embeddedFont>
      <p:font typeface="DM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3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99066" t="0" r="-1375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73748" y="7693817"/>
            <a:ext cx="7913921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Présenté par les Dynamiques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387453"/>
            <a:ext cx="12388835" cy="165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9"/>
              </a:lnSpc>
            </a:pPr>
            <a:r>
              <a:rPr lang="en-US" sz="10807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WINDOWS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52575" y="3047000"/>
            <a:ext cx="11038986" cy="199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95"/>
              </a:lnSpc>
            </a:pPr>
            <a:r>
              <a:rPr lang="en-US" sz="13163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 SERVER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76192" y="569736"/>
            <a:ext cx="0" cy="9080745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678691" y="3247848"/>
            <a:ext cx="7729331" cy="95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86"/>
              </a:lnSpc>
              <a:spcBef>
                <a:spcPct val="0"/>
              </a:spcBef>
            </a:pPr>
            <a:r>
              <a:rPr lang="en-US" b="true" sz="281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C’est un </a:t>
            </a:r>
            <a:r>
              <a:rPr lang="en-US" b="true" sz="2816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protocole </a:t>
            </a:r>
            <a:r>
              <a:rPr lang="en-US" b="true" sz="281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qui permet de rechercher en toute sécurité sur l’AD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82982" t="0" r="-64185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90838" y="3712140"/>
            <a:ext cx="5294842" cy="5430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7"/>
              </a:lnSpc>
            </a:pPr>
            <a:r>
              <a:rPr lang="en-US" sz="2874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C’est la taille des structures et leurs rôles </a:t>
            </a:r>
          </a:p>
          <a:p>
            <a:pPr algn="ctr">
              <a:lnSpc>
                <a:spcPts val="3967"/>
              </a:lnSpc>
            </a:pPr>
            <a:r>
              <a:rPr lang="en-US" sz="2874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Domaine : nom unique rattaché au AD </a:t>
            </a:r>
          </a:p>
          <a:p>
            <a:pPr algn="ctr">
              <a:lnSpc>
                <a:spcPts val="3967"/>
              </a:lnSpc>
            </a:pPr>
            <a:r>
              <a:rPr lang="en-US" sz="2874" b="true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Arbre  </a:t>
            </a:r>
            <a:r>
              <a:rPr lang="en-US" sz="2874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ensemble de domaine qui partage le même nom de domaine </a:t>
            </a:r>
          </a:p>
          <a:p>
            <a:pPr algn="ctr">
              <a:lnSpc>
                <a:spcPts val="3967"/>
              </a:lnSpc>
            </a:pPr>
            <a:r>
              <a:rPr lang="en-US" sz="2874" b="true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Forêt  </a:t>
            </a:r>
            <a:r>
              <a:rPr lang="en-US" sz="2874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regroupe plusieurs arbres, chacun ayant son propre nom </a:t>
            </a:r>
          </a:p>
          <a:p>
            <a:pPr algn="ctr" marL="0" indent="0" lvl="0">
              <a:lnSpc>
                <a:spcPts val="3967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9428" y="295267"/>
            <a:ext cx="5677663" cy="300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35"/>
              </a:lnSpc>
              <a:spcBef>
                <a:spcPct val="0"/>
              </a:spcBef>
            </a:pPr>
            <a:r>
              <a:rPr lang="en-US" b="true" sz="292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QUELLE EST LA DIFFÉRENCE ENTRE UN DOMAINE, UN ARBRE ET UNE FORÊT DANS ACTIVE DIRECTORY, ET COMMENT CES STRUCTURES INTERAGISSENT-ELLES ?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33380" y="505377"/>
            <a:ext cx="6619954" cy="265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40"/>
              </a:lnSpc>
              <a:spcBef>
                <a:spcPct val="0"/>
              </a:spcBef>
            </a:pPr>
            <a:r>
              <a:rPr lang="en-US" b="true" sz="3073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QUEL EST LE RÔLE DU PROTOCOLE LDAP DANS UN DOMAINE ACTIVE DIRECTORY, ET COMMENT EST-IL UTILISÉ POUR INTERROGER LES DONNÉES ?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21728" y="4420735"/>
            <a:ext cx="6619954" cy="204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2"/>
              </a:lnSpc>
              <a:spcBef>
                <a:spcPct val="0"/>
              </a:spcBef>
            </a:pPr>
            <a:r>
              <a:rPr lang="en-US" b="true" sz="2973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COMMENT KERBEROS ASSURE-T-IL L'AUTHENTIFICATION SÉCURISÉE DES UTILISATEURS DANS UN DOMAINE ?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66705" y="6553046"/>
            <a:ext cx="5866687" cy="256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1"/>
              </a:lnSpc>
              <a:spcBef>
                <a:spcPct val="0"/>
              </a:spcBef>
            </a:pPr>
            <a:r>
              <a:rPr lang="en-US" b="true" sz="2972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Kerberos </a:t>
            </a:r>
            <a:r>
              <a:rPr lang="en-US" b="true" sz="2972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assure l’authentification sécurisée des utilisateurs dans un domaine via un système de tickets et de clés secrètes.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6778" y="1028700"/>
            <a:ext cx="8459242" cy="162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21"/>
              </a:lnSpc>
              <a:spcBef>
                <a:spcPct val="0"/>
              </a:spcBef>
            </a:pPr>
            <a:r>
              <a:rPr lang="en-US" b="true" sz="3517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Quelle est la relation entre LDAP et Kerberos dans le processus d’authentification d’un utilisateur ?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5794" y="2777581"/>
            <a:ext cx="8284043" cy="146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b="true" sz="216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Kerberos donne la permission d’entrer, et LDAP t’aide à trouver ce que tu cherches à l’intérieur. Ensemble, ils s’assurent que seuls les bons joueurs peuvent entrer et trouver les jeu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0256" y="5706658"/>
            <a:ext cx="9056302" cy="173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8"/>
              </a:lnSpc>
              <a:spcBef>
                <a:spcPct val="0"/>
              </a:spcBef>
            </a:pPr>
            <a:r>
              <a:rPr lang="en-US" b="true" sz="3765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 Comment DNS contribue-t-il au bon fonctionnement des protocoles LDAP et Kerberos dans un domaine ?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778" y="7725173"/>
            <a:ext cx="8685527" cy="115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7"/>
              </a:lnSpc>
              <a:spcBef>
                <a:spcPct val="0"/>
              </a:spcBef>
            </a:pPr>
            <a:r>
              <a:rPr lang="en-US" b="true" sz="227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Il agit comme un GPS, dirigeant LDAP vers les serveurs d’annuaire et Kerberos vers les serveurs d'authentification en résolvant les noms de domaine en adresses IP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33415" y="548246"/>
            <a:ext cx="8159032" cy="207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1"/>
              </a:lnSpc>
              <a:spcBef>
                <a:spcPct val="0"/>
              </a:spcBef>
            </a:pPr>
            <a:r>
              <a:rPr lang="en-US" b="true" sz="3392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Quels problèmes peuvent survenir si LDAP ou Kerberos sont mal configurés dans une forêt ou un domaine 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98613" y="2777581"/>
            <a:ext cx="9589387" cy="369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5"/>
              </a:lnSpc>
            </a:pPr>
            <a:r>
              <a:rPr lang="en-US" sz="212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Cela engendra un échec de communication entre les deux protocoles.</a:t>
            </a:r>
          </a:p>
          <a:p>
            <a:pPr algn="ctr">
              <a:lnSpc>
                <a:spcPts val="2935"/>
              </a:lnSpc>
            </a:pPr>
          </a:p>
          <a:p>
            <a:pPr algn="ctr">
              <a:lnSpc>
                <a:spcPts val="2935"/>
              </a:lnSpc>
            </a:pPr>
            <a:r>
              <a:rPr lang="en-US" sz="2127" b="true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Échecs d’authentification</a:t>
            </a:r>
            <a:r>
              <a:rPr lang="en-US" sz="2127" b="true">
                <a:solidFill>
                  <a:srgbClr val="145DA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12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Connexion impossible.</a:t>
            </a:r>
          </a:p>
          <a:p>
            <a:pPr algn="ctr">
              <a:lnSpc>
                <a:spcPts val="2935"/>
              </a:lnSpc>
            </a:pPr>
            <a:r>
              <a:rPr lang="en-US" sz="2127" b="true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Accès LDAP</a:t>
            </a:r>
            <a:r>
              <a:rPr lang="en-US" sz="212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Problèmes d’accès et d’indexation.</a:t>
            </a:r>
          </a:p>
          <a:p>
            <a:pPr algn="ctr">
              <a:lnSpc>
                <a:spcPts val="2935"/>
              </a:lnSpc>
            </a:pPr>
            <a:r>
              <a:rPr lang="en-US" sz="2127" b="true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Synchronisation</a:t>
            </a:r>
            <a:r>
              <a:rPr lang="en-US" sz="212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Problèmes entre contrôleurs de domaine.</a:t>
            </a:r>
          </a:p>
          <a:p>
            <a:pPr algn="ctr">
              <a:lnSpc>
                <a:spcPts val="2935"/>
              </a:lnSpc>
            </a:pPr>
            <a:r>
              <a:rPr lang="en-US" sz="2127" b="true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Sécurité </a:t>
            </a:r>
            <a:r>
              <a:rPr lang="en-US" sz="212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Usurpation d’identité et vulnérabilités.</a:t>
            </a:r>
          </a:p>
          <a:p>
            <a:pPr algn="ctr">
              <a:lnSpc>
                <a:spcPts val="2935"/>
              </a:lnSpc>
            </a:pPr>
            <a:r>
              <a:rPr lang="en-US" sz="2127" b="true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Réplication </a:t>
            </a:r>
            <a:r>
              <a:rPr lang="en-US" sz="212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Échecs entre contrôleurs de domaine.</a:t>
            </a:r>
          </a:p>
          <a:p>
            <a:pPr algn="ctr">
              <a:lnSpc>
                <a:spcPts val="2935"/>
              </a:lnSpc>
            </a:pPr>
            <a:r>
              <a:rPr lang="en-US" sz="2127" b="true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Communication</a:t>
            </a:r>
            <a:r>
              <a:rPr lang="en-US" sz="212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Problèmes de relations de confiance.</a:t>
            </a:r>
          </a:p>
          <a:p>
            <a:pPr algn="ctr">
              <a:lnSpc>
                <a:spcPts val="2935"/>
              </a:lnSpc>
            </a:pPr>
            <a:r>
              <a:rPr lang="en-US" sz="2127" b="true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Ralentissements</a:t>
            </a:r>
            <a:r>
              <a:rPr lang="en-US" sz="2127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Services lent</a:t>
            </a:r>
          </a:p>
          <a:p>
            <a:pPr algn="ctr">
              <a:lnSpc>
                <a:spcPts val="2935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68462" y="7144104"/>
            <a:ext cx="751913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51"/>
              </a:lnSpc>
              <a:spcBef>
                <a:spcPct val="0"/>
              </a:spcBef>
            </a:pPr>
            <a:r>
              <a:rPr lang="en-US" b="true" sz="31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Différences entre l’architecture 32 et 64 bits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18259" y="8271048"/>
            <a:ext cx="8219538" cy="184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</a:pPr>
            <a:r>
              <a:rPr lang="en-US" sz="2151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32 bits</a:t>
            </a:r>
            <a:r>
              <a:rPr lang="en-US" sz="215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Bon pour des tâches basiques avec une limite de mémoire.</a:t>
            </a:r>
          </a:p>
          <a:p>
            <a:pPr algn="ctr">
              <a:lnSpc>
                <a:spcPts val="2969"/>
              </a:lnSpc>
            </a:pPr>
            <a:r>
              <a:rPr lang="en-US" sz="2151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64 bits</a:t>
            </a:r>
            <a:r>
              <a:rPr lang="en-US" sz="215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Plus puissant, capable de gérer plus de mémoire et de meilleures performances pour des tâches complexes.</a:t>
            </a:r>
          </a:p>
          <a:p>
            <a:pPr algn="ctr">
              <a:lnSpc>
                <a:spcPts val="29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37579" t="0" r="-3757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2773954"/>
            <a:ext cx="10434893" cy="1297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b="true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Merci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93243" y="432461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34366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293198" y="5565096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4440495" y="6794951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151094" y="5565096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7298392" y="6823526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65278" t="0" r="-62632" b="-10527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8899113" y="434366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401072" y="1859590"/>
            <a:ext cx="9010374" cy="122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VUE D’ENSEMBLE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35572" y="4472004"/>
            <a:ext cx="2318467" cy="67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Vue d'ensemble de Windows Server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991861" y="4430201"/>
            <a:ext cx="2318467" cy="875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9"/>
              </a:lnSpc>
            </a:pPr>
            <a:r>
              <a:rPr lang="en-US" sz="16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Vue d'ensemble de l'administration de Windows Server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51627" y="6812610"/>
            <a:ext cx="2318467" cy="96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Configuration post-installation de Windows Server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754501" y="5706855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98392" y="6812610"/>
            <a:ext cx="2318467" cy="96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Domaine, l’Arbre, la Forêt, Kerberos, LDAP et leurs liens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612398" y="5706855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841442" y="4478778"/>
            <a:ext cx="2318467" cy="75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</a:pPr>
            <a:r>
              <a:rPr lang="en-US" sz="21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Installation de Windows Server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76192" y="2564791"/>
            <a:ext cx="0" cy="7085691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050524" y="3721665"/>
            <a:ext cx="7243258" cy="184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17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Les principaux </a:t>
            </a:r>
            <a:r>
              <a:rPr lang="en-US" sz="217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rôles </a:t>
            </a:r>
            <a:r>
              <a:rPr lang="en-US" sz="217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et </a:t>
            </a:r>
            <a:r>
              <a:rPr lang="en-US" sz="217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fonctionnalités </a:t>
            </a:r>
            <a:r>
              <a:rPr lang="en-US" sz="2172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d'un serveur Windows sont nombreux et variés, permettant de répondre à divers besoins en entreprise :</a:t>
            </a:r>
          </a:p>
          <a:p>
            <a:pPr algn="ctr">
              <a:lnSpc>
                <a:spcPts val="2997"/>
              </a:lnSpc>
            </a:pPr>
          </a:p>
          <a:p>
            <a:pPr algn="ctr" marL="0" indent="0" lvl="0">
              <a:lnSpc>
                <a:spcPts val="2997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807534" y="0"/>
            <a:ext cx="6254290" cy="10287000"/>
            <a:chOff x="0" y="0"/>
            <a:chExt cx="3860673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16511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49252" y="102784"/>
            <a:ext cx="12944530" cy="213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80"/>
              </a:lnSpc>
              <a:spcBef>
                <a:spcPct val="0"/>
              </a:spcBef>
            </a:pPr>
            <a:r>
              <a:rPr lang="en-US" b="true" sz="6983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LEÇON 1 : VUE D'ENSEMBLE DE WINDOWS SERVER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5184" y="3891012"/>
            <a:ext cx="5294842" cy="4841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9"/>
              </a:lnSpc>
              <a:spcBef>
                <a:spcPct val="0"/>
              </a:spcBef>
            </a:pPr>
            <a:r>
              <a:rPr lang="en-US" b="true" sz="277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Windows Server est un </a:t>
            </a:r>
            <a:r>
              <a:rPr lang="en-US" b="true" sz="27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système d'exploitation</a:t>
            </a:r>
            <a:r>
              <a:rPr lang="en-US" b="true" sz="277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développé par Microsoft. Il a été conçu pour </a:t>
            </a:r>
            <a:r>
              <a:rPr lang="en-US" b="true" sz="27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gérer les serveurs</a:t>
            </a:r>
            <a:r>
              <a:rPr lang="en-US" b="true" sz="277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et est couramment utilisé dans les environnements d'entreprise pour fournir une infrastructure informatique </a:t>
            </a:r>
            <a:r>
              <a:rPr lang="en-US" b="true" sz="27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fiable</a:t>
            </a:r>
            <a:r>
              <a:rPr lang="en-US" b="true" sz="277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</a:t>
            </a:r>
            <a:r>
              <a:rPr lang="en-US" b="true" sz="27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sécurisée </a:t>
            </a:r>
            <a:r>
              <a:rPr lang="en-US" b="true" sz="277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et </a:t>
            </a:r>
            <a:r>
              <a:rPr lang="en-US" b="true" sz="2774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évolutive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774" y="2566254"/>
            <a:ext cx="5677663" cy="167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b="true" sz="322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QU'EST-CE QUE WINDOWS SERVER ET À QUOI SERT-IL ?</a:t>
            </a:r>
          </a:p>
          <a:p>
            <a:pPr algn="ctr" marL="0" indent="0" lvl="0">
              <a:lnSpc>
                <a:spcPts val="444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107485" y="2187634"/>
            <a:ext cx="5039665" cy="1427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6"/>
              </a:lnSpc>
              <a:spcBef>
                <a:spcPct val="0"/>
              </a:spcBef>
            </a:pPr>
            <a:r>
              <a:rPr lang="en-US" b="true" sz="277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QUELS SONT LES PRINCIPAUX RÔLES ET FONCTIONNALITÉS D'UN SERVEUR WINDOWS 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48103" y="4809287"/>
            <a:ext cx="1391795" cy="611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Rôle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32050" y="5406356"/>
            <a:ext cx="5423899" cy="36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  <a:spcBef>
                <a:spcPct val="0"/>
              </a:spcBef>
            </a:pP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A</a:t>
            </a:r>
            <a:r>
              <a:rPr lang="en-US" sz="215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ctive </a:t>
            </a: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D</a:t>
            </a:r>
            <a:r>
              <a:rPr lang="en-US" sz="215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irectory </a:t>
            </a: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D</a:t>
            </a:r>
            <a:r>
              <a:rPr lang="en-US" sz="215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omain </a:t>
            </a: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S</a:t>
            </a:r>
            <a:r>
              <a:rPr lang="en-US" sz="215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ervices (</a:t>
            </a: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AD DS</a:t>
            </a:r>
            <a:r>
              <a:rPr lang="en-US" sz="215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32050" y="5757177"/>
            <a:ext cx="5423899" cy="36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  <a:spcBef>
                <a:spcPct val="0"/>
              </a:spcBef>
            </a:pP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Serveur DNS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32050" y="6107997"/>
            <a:ext cx="5423899" cy="36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  <a:spcBef>
                <a:spcPct val="0"/>
              </a:spcBef>
            </a:pP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Serveur DHCP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32050" y="6506442"/>
            <a:ext cx="5423899" cy="36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  <a:spcBef>
                <a:spcPct val="0"/>
              </a:spcBef>
            </a:pP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Hyper-V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32050" y="6947749"/>
            <a:ext cx="5423899" cy="36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  <a:spcBef>
                <a:spcPct val="0"/>
              </a:spcBef>
            </a:pP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Serveur Web (IIS)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76359" y="7848272"/>
            <a:ext cx="5423899" cy="36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  <a:spcBef>
                <a:spcPct val="0"/>
              </a:spcBef>
            </a:pP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BitLocker  (</a:t>
            </a:r>
            <a:r>
              <a:rPr lang="en-US" sz="215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chiffrement des disques</a:t>
            </a: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)</a:t>
            </a: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76780" y="7279519"/>
            <a:ext cx="3534440" cy="57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5"/>
              </a:lnSpc>
              <a:spcBef>
                <a:spcPct val="0"/>
              </a:spcBef>
            </a:pPr>
            <a:r>
              <a:rPr lang="en-US" b="true" sz="345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Fonctionnalités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127840" y="8199092"/>
            <a:ext cx="6019310" cy="36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1"/>
              </a:lnSpc>
              <a:spcBef>
                <a:spcPct val="0"/>
              </a:spcBef>
            </a:pP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DirectAcces (</a:t>
            </a:r>
            <a:r>
              <a:rPr lang="en-US" sz="215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connection au réseau sans vpn</a:t>
            </a:r>
            <a:r>
              <a:rPr lang="en-US" b="true" sz="2153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050524" y="8597537"/>
            <a:ext cx="6019310" cy="110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sz="2153" b="true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Failover Clustering (</a:t>
            </a:r>
            <a:r>
              <a:rPr lang="en-US" sz="215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Assure la disponibilité des application en cas de panne</a:t>
            </a:r>
            <a:r>
              <a:rPr lang="en-US" sz="2153" b="true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)</a:t>
            </a:r>
          </a:p>
          <a:p>
            <a:pPr algn="ctr" marL="0" indent="0" lvl="0">
              <a:lnSpc>
                <a:spcPts val="29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36242" y="4882585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569561" y="216909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89548" y="7982978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870186" y="642794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415582" y="-2263399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 flipV="true">
            <a:off x="2853196" y="4020175"/>
            <a:ext cx="809525" cy="0"/>
          </a:xfrm>
          <a:prstGeom prst="line">
            <a:avLst/>
          </a:prstGeom>
          <a:ln cap="flat" w="6667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2853196" y="5629452"/>
            <a:ext cx="809525" cy="0"/>
          </a:xfrm>
          <a:prstGeom prst="line">
            <a:avLst/>
          </a:prstGeom>
          <a:ln cap="flat" w="6667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2853196" y="7548116"/>
            <a:ext cx="809525" cy="0"/>
          </a:xfrm>
          <a:prstGeom prst="line">
            <a:avLst/>
          </a:prstGeom>
          <a:ln cap="flat" w="6667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565512" y="6528719"/>
            <a:ext cx="909317" cy="1218634"/>
          </a:xfrm>
          <a:custGeom>
            <a:avLst/>
            <a:gdLst/>
            <a:ahLst/>
            <a:cxnLst/>
            <a:rect r="r" b="b" t="t" l="l"/>
            <a:pathLst>
              <a:path h="1218634" w="909317">
                <a:moveTo>
                  <a:pt x="0" y="0"/>
                </a:moveTo>
                <a:lnTo>
                  <a:pt x="909318" y="0"/>
                </a:lnTo>
                <a:lnTo>
                  <a:pt x="909318" y="1218634"/>
                </a:lnTo>
                <a:lnTo>
                  <a:pt x="0" y="1218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310931" y="7982978"/>
            <a:ext cx="1503315" cy="1503315"/>
          </a:xfrm>
          <a:custGeom>
            <a:avLst/>
            <a:gdLst/>
            <a:ahLst/>
            <a:cxnLst/>
            <a:rect r="r" b="b" t="t" l="l"/>
            <a:pathLst>
              <a:path h="1503315" w="1503315">
                <a:moveTo>
                  <a:pt x="0" y="0"/>
                </a:moveTo>
                <a:lnTo>
                  <a:pt x="1503315" y="0"/>
                </a:lnTo>
                <a:lnTo>
                  <a:pt x="1503315" y="1503315"/>
                </a:lnTo>
                <a:lnTo>
                  <a:pt x="0" y="1503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332710" y="3558372"/>
            <a:ext cx="1242998" cy="1105138"/>
          </a:xfrm>
          <a:custGeom>
            <a:avLst/>
            <a:gdLst/>
            <a:ahLst/>
            <a:cxnLst/>
            <a:rect r="r" b="b" t="t" l="l"/>
            <a:pathLst>
              <a:path h="1105138" w="1242998">
                <a:moveTo>
                  <a:pt x="0" y="0"/>
                </a:moveTo>
                <a:lnTo>
                  <a:pt x="1242998" y="0"/>
                </a:lnTo>
                <a:lnTo>
                  <a:pt x="1242998" y="1105138"/>
                </a:lnTo>
                <a:lnTo>
                  <a:pt x="0" y="11051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71172" y="5096935"/>
            <a:ext cx="1003658" cy="1014728"/>
          </a:xfrm>
          <a:custGeom>
            <a:avLst/>
            <a:gdLst/>
            <a:ahLst/>
            <a:cxnLst/>
            <a:rect r="r" b="b" t="t" l="l"/>
            <a:pathLst>
              <a:path h="1014728" w="1003658">
                <a:moveTo>
                  <a:pt x="0" y="0"/>
                </a:moveTo>
                <a:lnTo>
                  <a:pt x="1003658" y="0"/>
                </a:lnTo>
                <a:lnTo>
                  <a:pt x="1003658" y="1014728"/>
                </a:lnTo>
                <a:lnTo>
                  <a:pt x="0" y="10147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74540" y="291861"/>
            <a:ext cx="1465362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2"/>
              </a:lnSpc>
              <a:spcBef>
                <a:spcPct val="0"/>
              </a:spcBef>
            </a:pPr>
            <a:r>
              <a:rPr lang="en-US" b="true" sz="35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QUELLES ÉDITIONS DE WINDOWS SERVER SONT DISPONIBLES, ET QUELLES SONT LEURS PRINCIPALES CARACTÉRISTIQUES ?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96623" y="2450078"/>
            <a:ext cx="1322672" cy="102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05"/>
              </a:lnSpc>
              <a:spcBef>
                <a:spcPct val="0"/>
              </a:spcBef>
            </a:pPr>
            <a:r>
              <a:rPr lang="en-US" b="true" sz="6018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96623" y="4127746"/>
            <a:ext cx="1322672" cy="102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05"/>
              </a:lnSpc>
              <a:spcBef>
                <a:spcPct val="0"/>
              </a:spcBef>
            </a:pPr>
            <a:r>
              <a:rPr lang="en-US" b="true" sz="6018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96623" y="6133198"/>
            <a:ext cx="1322672" cy="102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05"/>
              </a:lnSpc>
              <a:spcBef>
                <a:spcPct val="0"/>
              </a:spcBef>
            </a:pPr>
            <a:r>
              <a:rPr lang="en-US" b="true" sz="6018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96623" y="7828888"/>
            <a:ext cx="1322672" cy="102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05"/>
              </a:lnSpc>
              <a:spcBef>
                <a:spcPct val="0"/>
              </a:spcBef>
            </a:pPr>
            <a:r>
              <a:rPr lang="en-US" b="true" sz="6018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53623" y="1779833"/>
            <a:ext cx="9219319" cy="42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Parmis les divers versions de Windows Server, l’on retrouve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14436" y="3255057"/>
            <a:ext cx="7716854" cy="45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9"/>
              </a:lnSpc>
              <a:spcBef>
                <a:spcPct val="0"/>
              </a:spcBef>
            </a:pPr>
            <a:r>
              <a:rPr lang="en-US" sz="27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Virtualisation limitée à 2 machines virtuelles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14436" y="6388409"/>
            <a:ext cx="6768731" cy="135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1"/>
              </a:lnSpc>
              <a:spcBef>
                <a:spcPct val="0"/>
              </a:spcBef>
            </a:pPr>
            <a:r>
              <a:rPr lang="en-US" sz="26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Conçu pour les centres de données hautement virtualisés - Aucune limite de virtualisation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14436" y="4879686"/>
            <a:ext cx="7321805" cy="80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9"/>
              </a:lnSpc>
              <a:spcBef>
                <a:spcPct val="0"/>
              </a:spcBef>
            </a:pPr>
            <a:r>
              <a:rPr lang="en-US" sz="239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Conçu pour les petites entreprises, limité en utilisateurs - Jusqu'à 25 utilisateurs et 50 appareils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14436" y="8731797"/>
            <a:ext cx="5224706" cy="89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51"/>
              </a:lnSpc>
              <a:spcBef>
                <a:spcPct val="0"/>
              </a:spcBef>
            </a:pPr>
            <a:r>
              <a:rPr lang="en-US" sz="26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Conçu pour les environnements cloud hybrides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64767" y="2767709"/>
            <a:ext cx="5224706" cy="46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1"/>
              </a:lnSpc>
              <a:spcBef>
                <a:spcPct val="0"/>
              </a:spcBef>
            </a:pPr>
            <a:r>
              <a:rPr lang="en-US" b="true" sz="2769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WINDOWS SERVER STANDARD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64767" y="4376404"/>
            <a:ext cx="5681906" cy="46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1"/>
              </a:lnSpc>
              <a:spcBef>
                <a:spcPct val="0"/>
              </a:spcBef>
            </a:pPr>
            <a:r>
              <a:rPr lang="en-US" b="true" sz="2769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WINDOWS SERVER ESSENTIALS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07642" y="5903033"/>
            <a:ext cx="5681906" cy="46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1"/>
              </a:lnSpc>
              <a:spcBef>
                <a:spcPct val="0"/>
              </a:spcBef>
            </a:pPr>
            <a:r>
              <a:rPr lang="en-US" b="true" sz="2769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WINDOWS SERVER DATACENTER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14436" y="7766403"/>
            <a:ext cx="5224706" cy="93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21"/>
              </a:lnSpc>
              <a:spcBef>
                <a:spcPct val="0"/>
              </a:spcBef>
            </a:pPr>
            <a:r>
              <a:rPr lang="en-US" b="true" sz="2769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WINDOWS SERVER DATACENTER: AZURE EDITION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4045" y="0"/>
            <a:ext cx="14561916" cy="10287000"/>
            <a:chOff x="0" y="0"/>
            <a:chExt cx="38352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352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35237">
                  <a:moveTo>
                    <a:pt x="0" y="0"/>
                  </a:moveTo>
                  <a:lnTo>
                    <a:pt x="3835237" y="0"/>
                  </a:lnTo>
                  <a:lnTo>
                    <a:pt x="38352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3523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35541" y="0"/>
            <a:ext cx="14405764" cy="156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4"/>
              </a:lnSpc>
              <a:spcBef>
                <a:spcPct val="0"/>
              </a:spcBef>
            </a:pPr>
            <a:r>
              <a:rPr lang="en-US" b="true" sz="513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LEÇON 2 : VUE D'ENSEMBLE DE L'ADMINISTRATION DE WINDOWS SERVER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24339" y="1557382"/>
            <a:ext cx="11839322" cy="10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19"/>
              </a:lnSpc>
              <a:spcBef>
                <a:spcPct val="0"/>
              </a:spcBef>
            </a:pPr>
            <a:r>
              <a:rPr lang="en-US" b="true" sz="30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Qu'est-ce que l'Active Directory, et pourquoi est-il crucial pour un réseau d'entreprise ? </a:t>
            </a:r>
          </a:p>
        </p:txBody>
      </p:sp>
      <p:sp>
        <p:nvSpPr>
          <p:cNvPr name="AutoShape 7" id="7"/>
          <p:cNvSpPr/>
          <p:nvPr/>
        </p:nvSpPr>
        <p:spPr>
          <a:xfrm>
            <a:off x="4892612" y="4221806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859028" y="2750093"/>
            <a:ext cx="12802589" cy="12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27"/>
              </a:lnSpc>
              <a:spcBef>
                <a:spcPct val="0"/>
              </a:spcBef>
            </a:pPr>
            <a:r>
              <a:rPr lang="en-US" sz="24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Il s’agit d’un annuaire d’entreprise permettant de disposer d’un répertoire des utilisateurs et des périphériques connectés à l’entreprise, afin de gérer et centraliser les ressources tout en assurant leur sécurité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50352" y="4264213"/>
            <a:ext cx="8875168" cy="972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43"/>
              </a:lnSpc>
              <a:spcBef>
                <a:spcPct val="0"/>
              </a:spcBef>
            </a:pPr>
            <a:r>
              <a:rPr lang="en-US" b="true" sz="28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 Quels outils sont disponibles pour gérer Windows Server (ex : Server Manager, PowerShell) ? </a:t>
            </a:r>
          </a:p>
        </p:txBody>
      </p:sp>
      <p:sp>
        <p:nvSpPr>
          <p:cNvPr name="AutoShape 10" id="10"/>
          <p:cNvSpPr/>
          <p:nvPr/>
        </p:nvSpPr>
        <p:spPr>
          <a:xfrm flipH="true" flipV="true">
            <a:off x="9532139" y="5495306"/>
            <a:ext cx="6969" cy="4471292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985610" y="9130528"/>
            <a:ext cx="5680501" cy="144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28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pour la gestion des configurations et des déploiements.</a:t>
            </a:r>
          </a:p>
          <a:p>
            <a:pPr algn="ctr" marL="0" indent="0" lvl="0">
              <a:lnSpc>
                <a:spcPts val="388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408501" y="9308738"/>
            <a:ext cx="7457538" cy="124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Offre des outils de surveillance pour vérifier l'état des serveurs et des services.</a:t>
            </a:r>
          </a:p>
          <a:p>
            <a:pPr algn="ctr" marL="0" indent="0" lvl="0">
              <a:lnSpc>
                <a:spcPts val="330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370460"/>
            <a:ext cx="9594322" cy="51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0"/>
              </a:lnSpc>
              <a:spcBef>
                <a:spcPct val="0"/>
              </a:spcBef>
            </a:pPr>
            <a:r>
              <a:rPr lang="en-US" b="true" sz="3079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PowerShell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08114" y="5961339"/>
            <a:ext cx="6035494" cy="90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  <a:spcBef>
                <a:spcPct val="0"/>
              </a:spcBef>
            </a:pPr>
            <a:r>
              <a:rPr lang="en-US" b="true" sz="2615">
                <a:solidFill>
                  <a:srgbClr val="488097"/>
                </a:solidFill>
                <a:latin typeface="DM Sans Bold"/>
                <a:ea typeface="DM Sans Bold"/>
                <a:cs typeface="DM Sans Bold"/>
                <a:sym typeface="DM Sans Bold"/>
              </a:rPr>
              <a:t>Aut</a:t>
            </a:r>
            <a:r>
              <a:rPr lang="en-US" b="true" sz="2615" strike="noStrike" u="none">
                <a:solidFill>
                  <a:srgbClr val="488097"/>
                </a:solidFill>
                <a:latin typeface="DM Sans Bold"/>
                <a:ea typeface="DM Sans Bold"/>
                <a:cs typeface="DM Sans Bold"/>
                <a:sym typeface="DM Sans Bold"/>
              </a:rPr>
              <a:t>omatisation</a:t>
            </a:r>
          </a:p>
          <a:p>
            <a:pPr algn="ctr" marL="0" indent="0" lvl="0">
              <a:lnSpc>
                <a:spcPts val="360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808114" y="7309920"/>
            <a:ext cx="6035494" cy="44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9"/>
              </a:lnSpc>
              <a:spcBef>
                <a:spcPct val="0"/>
              </a:spcBef>
            </a:pPr>
            <a:r>
              <a:rPr lang="en-US" b="true" sz="2615">
                <a:solidFill>
                  <a:srgbClr val="488097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à distance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08114" y="8593150"/>
            <a:ext cx="6035494" cy="5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9"/>
              </a:lnSpc>
              <a:spcBef>
                <a:spcPct val="0"/>
              </a:spcBef>
            </a:pPr>
            <a:r>
              <a:rPr lang="en-US" b="true" sz="3115">
                <a:solidFill>
                  <a:srgbClr val="488097"/>
                </a:solidFill>
                <a:latin typeface="DM Sans Bold"/>
                <a:ea typeface="DM Sans Bold"/>
                <a:cs typeface="DM Sans Bold"/>
                <a:sym typeface="DM Sans Bold"/>
              </a:rPr>
              <a:t>Flexibilité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99795" y="6388641"/>
            <a:ext cx="4252132" cy="90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9"/>
              </a:lnSpc>
              <a:spcBef>
                <a:spcPct val="0"/>
              </a:spcBef>
            </a:pPr>
            <a:r>
              <a:rPr lang="en-US" sz="26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 tâches administratives via des scripts.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19176" y="7783525"/>
            <a:ext cx="5613370" cy="118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  <a:spcBef>
                <a:spcPct val="0"/>
              </a:spcBef>
            </a:pPr>
            <a:r>
              <a:rPr lang="en-US" sz="23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</a:t>
            </a:r>
            <a:r>
              <a:rPr lang="en-US" sz="23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acilite la gestion des serveurs à distance par des commandes et des scripts.</a:t>
            </a:r>
          </a:p>
          <a:p>
            <a:pPr algn="ctr" marL="0" indent="0" lvl="0">
              <a:lnSpc>
                <a:spcPts val="3195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1109802" y="5370460"/>
            <a:ext cx="4168737" cy="553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1"/>
              </a:lnSpc>
              <a:spcBef>
                <a:spcPct val="0"/>
              </a:spcBef>
            </a:pPr>
            <a:r>
              <a:rPr lang="en-US" b="true" sz="3327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Server Manager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04702" y="6081882"/>
            <a:ext cx="3865135" cy="93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b="true" sz="2717">
                <a:solidFill>
                  <a:srgbClr val="488097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centralisée</a:t>
            </a:r>
          </a:p>
          <a:p>
            <a:pPr algn="ctr" marL="0" indent="0" lvl="0">
              <a:lnSpc>
                <a:spcPts val="375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7494969"/>
            <a:ext cx="7457538" cy="81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  <a:spcBef>
                <a:spcPct val="0"/>
              </a:spcBef>
            </a:pPr>
            <a:r>
              <a:rPr lang="en-US" b="true" sz="2393">
                <a:solidFill>
                  <a:srgbClr val="488097"/>
                </a:solidFill>
                <a:latin typeface="DM Sans Bold"/>
                <a:ea typeface="DM Sans Bold"/>
                <a:cs typeface="DM Sans Bold"/>
                <a:sym typeface="DM Sans Bold"/>
              </a:rPr>
              <a:t>Configuration des rôles et fonctionnalités</a:t>
            </a:r>
          </a:p>
          <a:p>
            <a:pPr algn="ctr" marL="0" indent="0" lvl="0">
              <a:lnSpc>
                <a:spcPts val="3303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338423" y="8879798"/>
            <a:ext cx="7457538" cy="40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3"/>
              </a:lnSpc>
              <a:spcBef>
                <a:spcPct val="0"/>
              </a:spcBef>
            </a:pPr>
            <a:r>
              <a:rPr lang="en-US" b="true" sz="2393">
                <a:solidFill>
                  <a:srgbClr val="488097"/>
                </a:solidFill>
                <a:latin typeface="DM Sans Bold"/>
                <a:ea typeface="DM Sans Bold"/>
                <a:cs typeface="DM Sans Bold"/>
                <a:sym typeface="DM Sans Bold"/>
              </a:rPr>
              <a:t>Surveillance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44267" y="6594990"/>
            <a:ext cx="4699808" cy="124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Gère plusieurs serveurs à partir d'une seule console.</a:t>
            </a:r>
          </a:p>
          <a:p>
            <a:pPr algn="ctr" marL="0" indent="0" lvl="0">
              <a:lnSpc>
                <a:spcPts val="330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465402" y="8009486"/>
            <a:ext cx="7457538" cy="83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3"/>
              </a:lnSpc>
              <a:spcBef>
                <a:spcPct val="0"/>
              </a:spcBef>
            </a:pPr>
            <a:r>
              <a:rPr lang="en-US" sz="239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Facilite l'installation et la gestion des rôles et fonctionnalités de Windows Server.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434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059339" y="607440"/>
            <a:ext cx="9490079" cy="298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6"/>
              </a:lnSpc>
              <a:spcBef>
                <a:spcPct val="0"/>
              </a:spcBef>
            </a:pPr>
            <a:r>
              <a:rPr lang="en-US" b="true" sz="4922">
                <a:solidFill>
                  <a:srgbClr val="4BD1FB"/>
                </a:solidFill>
                <a:latin typeface="Now Bold"/>
                <a:ea typeface="Now Bold"/>
                <a:cs typeface="Now Bold"/>
                <a:sym typeface="Now Bold"/>
              </a:rPr>
              <a:t> COMMENT ACTIVE DIRECTORY UTILISE-T-IL LE FICHIER NTDS.DIT SUR UN CONTRÔLEUR DE DOMAINE ?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18308" y="4643482"/>
            <a:ext cx="10576212" cy="500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6"/>
              </a:lnSpc>
            </a:pPr>
            <a:r>
              <a:rPr lang="en-US" b="true" sz="3034" spc="297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Le cahier </a:t>
            </a:r>
            <a:r>
              <a:rPr lang="en-US" b="true" sz="3034" spc="29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NTDS </a:t>
            </a:r>
            <a:r>
              <a:rPr lang="en-US" b="true" sz="3034" spc="297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est une base de données :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85518" y="5635218"/>
            <a:ext cx="10509002" cy="309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b="true" sz="3014" spc="295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 les noms d’utilisateurs </a:t>
            </a:r>
            <a:r>
              <a:rPr lang="en-US" b="true" sz="3014" spc="295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/ </a:t>
            </a:r>
            <a:r>
              <a:rPr lang="en-US" b="true" sz="3014" spc="295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leurs ordinateurs </a:t>
            </a:r>
            <a:r>
              <a:rPr lang="en-US" b="true" sz="3014" spc="295">
                <a:solidFill>
                  <a:srgbClr val="56AEFF"/>
                </a:solidFill>
                <a:latin typeface="DM Sans Bold"/>
                <a:ea typeface="DM Sans Bold"/>
                <a:cs typeface="DM Sans Bold"/>
                <a:sym typeface="DM Sans Bold"/>
              </a:rPr>
              <a:t>/ </a:t>
            </a:r>
            <a:r>
              <a:rPr lang="en-US" b="true" sz="3014" spc="295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leurs permissions. </a:t>
            </a:r>
          </a:p>
          <a:p>
            <a:pPr algn="ctr">
              <a:lnSpc>
                <a:spcPts val="4160"/>
              </a:lnSpc>
            </a:pPr>
          </a:p>
          <a:p>
            <a:pPr algn="ctr">
              <a:lnSpc>
                <a:spcPts val="4160"/>
              </a:lnSpc>
            </a:pPr>
            <a:r>
              <a:rPr lang="en-US" b="true" sz="3014" spc="295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Le contrôleur de domaine ouvre le </a:t>
            </a:r>
            <a:r>
              <a:rPr lang="en-US" b="true" sz="3014" spc="295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NTDS.dit</a:t>
            </a:r>
            <a:r>
              <a:rPr lang="en-US" b="true" sz="3014" spc="295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 pour </a:t>
            </a:r>
            <a:r>
              <a:rPr lang="en-US" b="true" sz="3014" spc="295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vérifier </a:t>
            </a:r>
            <a:r>
              <a:rPr lang="en-US" b="true" sz="3014" spc="295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si les personnes ont les autorisations.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629" t="-11189" r="-57395" b="-132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0873" y="6177763"/>
            <a:ext cx="9578485" cy="132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2"/>
              </a:lnSpc>
              <a:spcBef>
                <a:spcPct val="0"/>
              </a:spcBef>
            </a:pPr>
            <a:r>
              <a:rPr lang="en-US" b="true" sz="290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QUELLE EST LA DIFFÉRENCE ENTRE UNE INSTALLATION EN MODE GRAPHIQUE ET EN MODE CORE 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987275" y="1827220"/>
            <a:ext cx="4656936" cy="48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1"/>
              </a:lnSpc>
              <a:spcBef>
                <a:spcPct val="0"/>
              </a:spcBef>
            </a:pPr>
            <a:r>
              <a:rPr lang="en-US" sz="28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Soit par </a:t>
            </a:r>
            <a:r>
              <a:rPr lang="en-US" b="true" sz="2885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PowerShell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4415" y="113326"/>
            <a:ext cx="7858973" cy="139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4"/>
              </a:lnSpc>
              <a:spcBef>
                <a:spcPct val="0"/>
              </a:spcBef>
            </a:pPr>
            <a:r>
              <a:rPr lang="en-US" b="true" sz="302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COMMENT LES RÔLES ET FONCTIONNALITÉS PEUVENT-ILS ÊTRE AJOUTÉS À UN SERVEUR WINDOWS 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4415" y="7848941"/>
            <a:ext cx="9752016" cy="146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4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 mode </a:t>
            </a:r>
            <a:r>
              <a:rPr lang="en-US" sz="2846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Core</a:t>
            </a:r>
            <a:r>
              <a:rPr lang="en-US" sz="284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ça se fait à partir du </a:t>
            </a:r>
            <a:r>
              <a:rPr lang="en-US" sz="2846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CLI</a:t>
            </a:r>
          </a:p>
          <a:p>
            <a:pPr algn="l">
              <a:lnSpc>
                <a:spcPts val="3927"/>
              </a:lnSpc>
            </a:pPr>
            <a:r>
              <a:rPr lang="en-US" sz="284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l" marL="0" indent="0" lvl="0">
              <a:lnSpc>
                <a:spcPts val="3927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39663" y="4115799"/>
            <a:ext cx="9980959" cy="1719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01"/>
              </a:lnSpc>
              <a:spcBef>
                <a:spcPct val="0"/>
              </a:spcBef>
            </a:pPr>
            <a:r>
              <a:rPr lang="en-US" b="true" sz="5584">
                <a:solidFill>
                  <a:srgbClr val="ACD0DB"/>
                </a:solidFill>
                <a:latin typeface="Now Bold"/>
                <a:ea typeface="Now Bold"/>
                <a:cs typeface="Now Bold"/>
                <a:sym typeface="Now Bold"/>
              </a:rPr>
              <a:t>LEÇON 3 :  INSTALLATION DE WINDOWS SERVER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50409" y="1853019"/>
            <a:ext cx="5670213" cy="88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(avec des ligne de commandes)</a:t>
            </a:r>
          </a:p>
          <a:p>
            <a:pPr algn="l" marL="0" indent="0" lvl="0">
              <a:lnSpc>
                <a:spcPts val="3567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987275" y="3010289"/>
            <a:ext cx="4656936" cy="48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88"/>
              </a:lnSpc>
              <a:spcBef>
                <a:spcPct val="0"/>
              </a:spcBef>
            </a:pPr>
            <a:r>
              <a:rPr lang="en-US" sz="288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Soit par </a:t>
            </a:r>
            <a:r>
              <a:rPr lang="en-US" b="true" sz="2889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Server Manager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40115" y="3065521"/>
            <a:ext cx="4656936" cy="43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7"/>
              </a:lnSpc>
              <a:spcBef>
                <a:spcPct val="0"/>
              </a:spcBef>
            </a:pPr>
            <a:r>
              <a:rPr lang="en-US" sz="258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(interface graphique)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63628" y="7848941"/>
            <a:ext cx="11531429" cy="196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</a:p>
          <a:p>
            <a:pPr algn="l">
              <a:lnSpc>
                <a:spcPts val="3927"/>
              </a:lnSpc>
            </a:pPr>
            <a:r>
              <a:rPr lang="en-US" sz="284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l">
              <a:lnSpc>
                <a:spcPts val="3927"/>
              </a:lnSpc>
            </a:pPr>
            <a:r>
              <a:rPr lang="en-US" sz="284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Tandis qu’en mode </a:t>
            </a:r>
            <a:r>
              <a:rPr lang="en-US" sz="2846" b="true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graphique</a:t>
            </a:r>
            <a:r>
              <a:rPr lang="en-US" sz="284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, </a:t>
            </a:r>
          </a:p>
          <a:p>
            <a:pPr algn="l" marL="0" indent="0" lvl="0">
              <a:lnSpc>
                <a:spcPts val="3927"/>
              </a:lnSpc>
              <a:spcBef>
                <a:spcPct val="0"/>
              </a:spcBef>
            </a:pPr>
            <a:r>
              <a:rPr lang="en-US" b="true" sz="284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     ça se fait via une interface graphique (</a:t>
            </a:r>
            <a:r>
              <a:rPr lang="en-US" b="true" sz="2846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GUI</a:t>
            </a:r>
            <a:r>
              <a:rPr lang="en-US" b="true" sz="2846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), en automatique.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0184" y="136564"/>
            <a:ext cx="11418005" cy="2099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77"/>
              </a:lnSpc>
              <a:spcBef>
                <a:spcPct val="0"/>
              </a:spcBef>
            </a:pPr>
            <a:r>
              <a:rPr lang="en-US" b="true" sz="456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QUELS SONT LES PRÉREQUIS MATÉRIELS ET LOGICIELS POUR INSTALLER WINDOWS SERVER 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56978" y="2169020"/>
            <a:ext cx="2853158" cy="64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9"/>
              </a:lnSpc>
              <a:spcBef>
                <a:spcPct val="0"/>
              </a:spcBef>
            </a:pPr>
            <a:r>
              <a:rPr lang="en-US" b="true" sz="3782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Hardware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68043" y="3201475"/>
            <a:ext cx="6015843" cy="89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26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RAM   2 Go </a:t>
            </a:r>
          </a:p>
          <a:p>
            <a:pPr algn="l" marL="0" indent="0" lvl="0">
              <a:lnSpc>
                <a:spcPts val="3630"/>
              </a:lnSpc>
              <a:spcBef>
                <a:spcPct val="0"/>
              </a:spcBef>
            </a:pPr>
            <a:r>
              <a:rPr lang="en-US" sz="26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0184" y="5483717"/>
            <a:ext cx="11328426" cy="185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5"/>
              </a:lnSpc>
              <a:spcBef>
                <a:spcPct val="0"/>
              </a:spcBef>
            </a:pPr>
            <a:r>
              <a:rPr lang="en-US" b="true" sz="4054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COMMENT CONFIGURER LES PARTITIONS DE DISQUE ET CHOISIR LE SYSTÈME DE FICHIERS PENDANT L'INSTALLATION ?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5125" y="7757942"/>
            <a:ext cx="17639983" cy="169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5"/>
              </a:lnSpc>
              <a:spcBef>
                <a:spcPct val="0"/>
              </a:spcBef>
            </a:pPr>
            <a:r>
              <a:rPr lang="en-US" b="true" sz="33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Il suffit de sécuriser les partitions en sauvegardant les données sur une partition de sauvegarder (1 disque principal et 1 disque de secour) et faire en sorte que si un disque tombe, un autre disque de secours soit disponible, une GPO (group policy object)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28027" y="3108451"/>
            <a:ext cx="7053834" cy="12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4"/>
              </a:lnSpc>
            </a:pPr>
            <a:r>
              <a:rPr lang="en-US" sz="24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RAM   512 Mo</a:t>
            </a:r>
          </a:p>
          <a:p>
            <a:pPr algn="l">
              <a:lnSpc>
                <a:spcPts val="3354"/>
              </a:lnSpc>
            </a:pPr>
            <a:r>
              <a:rPr lang="en-US" sz="24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 marL="0" indent="0" lvl="0">
              <a:lnSpc>
                <a:spcPts val="335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281110" y="2547401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Version Core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44472" y="2547401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b="true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Version GUI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50057" y="3793946"/>
            <a:ext cx="6015843" cy="134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26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Processeur  64 bits 1,4 GHz</a:t>
            </a:r>
          </a:p>
          <a:p>
            <a:pPr algn="l">
              <a:lnSpc>
                <a:spcPts val="3630"/>
              </a:lnSpc>
            </a:pPr>
            <a:r>
              <a:rPr lang="en-US" sz="26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</a:t>
            </a:r>
          </a:p>
          <a:p>
            <a:pPr algn="l" marL="0" indent="0" lvl="0">
              <a:lnSpc>
                <a:spcPts val="363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175116" y="3793946"/>
            <a:ext cx="6015843" cy="134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26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Processeur  64 bits 1,4 GHz</a:t>
            </a:r>
          </a:p>
          <a:p>
            <a:pPr algn="l">
              <a:lnSpc>
                <a:spcPts val="3630"/>
              </a:lnSpc>
            </a:pPr>
            <a:r>
              <a:rPr lang="en-US" sz="26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                                    </a:t>
            </a:r>
          </a:p>
          <a:p>
            <a:pPr algn="l" marL="0" indent="0" lvl="0">
              <a:lnSpc>
                <a:spcPts val="363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094293" y="4534213"/>
            <a:ext cx="6015843" cy="89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26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Disque système  32 Go</a:t>
            </a:r>
          </a:p>
          <a:p>
            <a:pPr algn="l" marL="0" indent="0" lvl="0">
              <a:lnSpc>
                <a:spcPts val="363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569187" y="4534213"/>
            <a:ext cx="6015843" cy="89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26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Disque système  32 Go</a:t>
            </a:r>
          </a:p>
          <a:p>
            <a:pPr algn="l" marL="0" indent="0" lvl="0">
              <a:lnSpc>
                <a:spcPts val="36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074" y="8995158"/>
            <a:ext cx="5716011" cy="564456"/>
          </a:xfrm>
          <a:custGeom>
            <a:avLst/>
            <a:gdLst/>
            <a:ahLst/>
            <a:cxnLst/>
            <a:rect r="r" b="b" t="t" l="l"/>
            <a:pathLst>
              <a:path h="564456" w="5716011">
                <a:moveTo>
                  <a:pt x="0" y="0"/>
                </a:moveTo>
                <a:lnTo>
                  <a:pt x="5716011" y="0"/>
                </a:lnTo>
                <a:lnTo>
                  <a:pt x="5716011" y="564456"/>
                </a:lnTo>
                <a:lnTo>
                  <a:pt x="0" y="56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43105" y="8029492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27139" y="8673415"/>
            <a:ext cx="4764935" cy="470537"/>
          </a:xfrm>
          <a:custGeom>
            <a:avLst/>
            <a:gdLst/>
            <a:ahLst/>
            <a:cxnLst/>
            <a:rect r="r" b="b" t="t" l="l"/>
            <a:pathLst>
              <a:path h="470537" w="4764935">
                <a:moveTo>
                  <a:pt x="0" y="0"/>
                </a:moveTo>
                <a:lnTo>
                  <a:pt x="4764935" y="0"/>
                </a:lnTo>
                <a:lnTo>
                  <a:pt x="4764935" y="470537"/>
                </a:lnTo>
                <a:lnTo>
                  <a:pt x="0" y="470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81677" y="3429721"/>
            <a:ext cx="5685893" cy="5565437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214942" y="180473"/>
            <a:ext cx="5576135" cy="7873989"/>
            <a:chOff x="0" y="0"/>
            <a:chExt cx="1131733" cy="159810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598105"/>
            </a:xfrm>
            <a:custGeom>
              <a:avLst/>
              <a:gdLst/>
              <a:ahLst/>
              <a:cxnLst/>
              <a:rect r="r" b="b" t="t" l="l"/>
              <a:pathLst>
                <a:path h="1598105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598105"/>
                  </a:lnTo>
                  <a:lnTo>
                    <a:pt x="0" y="1598105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636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01375" y="3429721"/>
            <a:ext cx="6056350" cy="5928045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001375" y="331698"/>
            <a:ext cx="6056350" cy="2853465"/>
            <a:chOff x="0" y="0"/>
            <a:chExt cx="1131733" cy="5332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1733" cy="533219"/>
            </a:xfrm>
            <a:custGeom>
              <a:avLst/>
              <a:gdLst/>
              <a:ahLst/>
              <a:cxnLst/>
              <a:rect r="r" b="b" t="t" l="l"/>
              <a:pathLst>
                <a:path h="533219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533219"/>
                  </a:lnTo>
                  <a:lnTo>
                    <a:pt x="0" y="533219"/>
                  </a:lnTo>
                  <a:close/>
                </a:path>
              </a:pathLst>
            </a:custGeom>
            <a:solidFill>
              <a:srgbClr val="ACD0D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31733" cy="571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71016" y="4028254"/>
            <a:ext cx="5482032" cy="1499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6"/>
              </a:lnSpc>
              <a:spcBef>
                <a:spcPct val="0"/>
              </a:spcBef>
            </a:pPr>
            <a:r>
              <a:rPr lang="en-US" b="true" sz="2488">
                <a:solidFill>
                  <a:srgbClr val="145DA0"/>
                </a:solidFill>
                <a:latin typeface="Now Bold"/>
                <a:ea typeface="Now Bold"/>
                <a:cs typeface="Now Bold"/>
                <a:sym typeface="Now Bold"/>
              </a:rPr>
              <a:t>POURQUOI EST-IL IMPORTANT DE CONFIGURER LES PARAMÈTRES RÉSEAU (NOM, IP ET DNS) APRÈS L'INSTALLATION ?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67806" y="2101689"/>
            <a:ext cx="5070407" cy="587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15"/>
              </a:lnSpc>
              <a:spcBef>
                <a:spcPct val="0"/>
              </a:spcBef>
            </a:pPr>
            <a:r>
              <a:rPr lang="en-US" b="true" sz="204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P</a:t>
            </a:r>
            <a:r>
              <a:rPr lang="en-US" b="true" sz="2040" strike="noStrike" u="none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our sécuriser un serveur Windows, il est recommandé de :</a:t>
            </a:r>
          </a:p>
          <a:p>
            <a:pPr algn="ctr" marL="0" indent="0" lvl="0">
              <a:lnSpc>
                <a:spcPts val="2815"/>
              </a:lnSpc>
              <a:spcBef>
                <a:spcPct val="0"/>
              </a:spcBef>
            </a:pPr>
          </a:p>
          <a:p>
            <a:pPr algn="ctr" marL="440522" indent="-220261" lvl="1">
              <a:lnSpc>
                <a:spcPts val="2815"/>
              </a:lnSpc>
              <a:spcBef>
                <a:spcPct val="0"/>
              </a:spcBef>
              <a:buAutoNum type="arabicPeriod" startAt="1"/>
            </a:pPr>
            <a:r>
              <a:rPr lang="en-US" b="true" sz="2040" strike="noStrike" u="none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Activer le pare-feu Windows.</a:t>
            </a:r>
          </a:p>
          <a:p>
            <a:pPr algn="ctr" marL="440522" indent="-220261" lvl="1">
              <a:lnSpc>
                <a:spcPts val="2815"/>
              </a:lnSpc>
              <a:spcBef>
                <a:spcPct val="0"/>
              </a:spcBef>
              <a:buAutoNum type="arabicPeriod" startAt="1"/>
            </a:pPr>
            <a:r>
              <a:rPr lang="en-US" b="true" sz="2040" strike="noStrike" u="none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Configurer les mises à jour automatiques.</a:t>
            </a:r>
          </a:p>
          <a:p>
            <a:pPr algn="ctr" marL="440522" indent="-220261" lvl="1">
              <a:lnSpc>
                <a:spcPts val="2815"/>
              </a:lnSpc>
              <a:spcBef>
                <a:spcPct val="0"/>
              </a:spcBef>
              <a:buAutoNum type="arabicPeriod" startAt="1"/>
            </a:pPr>
            <a:r>
              <a:rPr lang="en-US" b="true" sz="2040" strike="noStrike" u="none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Gérer les comptes utilisateurs et leurs permissions.</a:t>
            </a:r>
          </a:p>
          <a:p>
            <a:pPr algn="ctr" marL="440522" indent="-220261" lvl="1">
              <a:lnSpc>
                <a:spcPts val="2815"/>
              </a:lnSpc>
              <a:spcBef>
                <a:spcPct val="0"/>
              </a:spcBef>
              <a:buAutoNum type="arabicPeriod" startAt="1"/>
            </a:pPr>
            <a:r>
              <a:rPr lang="en-US" b="true" sz="2040" strike="noStrike" u="none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Configurer l’accès à distance de manière sécurisée.</a:t>
            </a:r>
          </a:p>
          <a:p>
            <a:pPr algn="ctr" marL="440522" indent="-220261" lvl="1">
              <a:lnSpc>
                <a:spcPts val="2815"/>
              </a:lnSpc>
              <a:spcBef>
                <a:spcPct val="0"/>
              </a:spcBef>
              <a:buAutoNum type="arabicPeriod" startAt="1"/>
            </a:pPr>
            <a:r>
              <a:rPr lang="en-US" b="true" sz="2040" strike="noStrike" u="none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Activer l’audit de sécurité pour enregistrer toutes les actions sur le serveur.</a:t>
            </a:r>
          </a:p>
          <a:p>
            <a:pPr algn="ctr" marL="440522" indent="-220261" lvl="1">
              <a:lnSpc>
                <a:spcPts val="2815"/>
              </a:lnSpc>
              <a:spcBef>
                <a:spcPct val="0"/>
              </a:spcBef>
              <a:buAutoNum type="arabicPeriod" startAt="1"/>
            </a:pPr>
            <a:r>
              <a:rPr lang="en-US" b="true" sz="2040" strike="noStrike" u="none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Désactiver les services non utilisés.</a:t>
            </a:r>
          </a:p>
          <a:p>
            <a:pPr algn="ctr" marL="0" indent="0" lvl="0">
              <a:lnSpc>
                <a:spcPts val="2815"/>
              </a:lnSpc>
              <a:spcBef>
                <a:spcPct val="0"/>
              </a:spcBef>
            </a:pPr>
            <a:r>
              <a:rPr lang="en-US" b="true" sz="2040" strike="noStrike" u="none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Ces mesures renforcent la sécurité et la gestion du serveur.</a:t>
            </a:r>
          </a:p>
          <a:p>
            <a:pPr algn="ctr" marL="0" indent="0" lvl="0">
              <a:lnSpc>
                <a:spcPts val="2815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144039" y="6634216"/>
            <a:ext cx="5754029" cy="238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2826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C’est un annuaire qui nous permet de gérer toutes les ressources réseaux dans le domaine (user / laptop / server / etc…)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5358" y="6158751"/>
            <a:ext cx="5401852" cy="2297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62"/>
              </a:lnSpc>
              <a:spcBef>
                <a:spcPct val="0"/>
              </a:spcBef>
            </a:pPr>
            <a:r>
              <a:rPr lang="en-US" b="true" sz="2653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Car ces réglages permettent aux serveur de communiquer correctement avec d'autres appareils sur notre réseau ou sur Internet et de mieux le sécuriser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11521" y="4130510"/>
            <a:ext cx="6143570" cy="210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6"/>
              </a:lnSpc>
              <a:spcBef>
                <a:spcPct val="0"/>
              </a:spcBef>
            </a:pPr>
            <a:r>
              <a:rPr lang="en-US" b="true" sz="2788">
                <a:solidFill>
                  <a:srgbClr val="145DA0"/>
                </a:solidFill>
                <a:latin typeface="Now Bold"/>
                <a:ea typeface="Now Bold"/>
                <a:cs typeface="Now Bold"/>
                <a:sym typeface="Now Bold"/>
              </a:rPr>
              <a:t>QU'EST-CE QU'UN DOMAINE DANS ACTIVE DIRECTORY, ET QUEL EST SON RÔLE DANS LA GESTION DES RESSOURCES RÉSEAU 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81318" y="374796"/>
            <a:ext cx="5443385" cy="1489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5"/>
              </a:lnSpc>
              <a:spcBef>
                <a:spcPct val="0"/>
              </a:spcBef>
            </a:pPr>
            <a:r>
              <a:rPr lang="en-US" b="true" sz="2471">
                <a:solidFill>
                  <a:srgbClr val="145DA0"/>
                </a:solidFill>
                <a:latin typeface="Now Bold"/>
                <a:ea typeface="Now Bold"/>
                <a:cs typeface="Now Bold"/>
                <a:sym typeface="Now Bold"/>
              </a:rPr>
              <a:t>QUELS PARAMÈTRES DE SÉCURITÉ DOIVENT ÊTRE CONFIGURÉS APRÈS L'INSTALLATION POUR SÉCURISER LE SERVEUR 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52536" y="516873"/>
            <a:ext cx="5754029" cy="311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8"/>
              </a:lnSpc>
            </a:pPr>
            <a:r>
              <a:rPr lang="en-US" b="true" sz="4123">
                <a:solidFill>
                  <a:srgbClr val="051D40"/>
                </a:solidFill>
                <a:latin typeface="Now Bold"/>
                <a:ea typeface="Now Bold"/>
                <a:cs typeface="Now Bold"/>
                <a:sym typeface="Now Bold"/>
              </a:rPr>
              <a:t>LEÇON 5 : DOMAINE, L’ARBRE, LA FORÊT, KERBEROS, LDAP ET LEURS LIENS</a:t>
            </a:r>
          </a:p>
          <a:p>
            <a:pPr algn="ctr" marL="0" indent="0" lvl="0">
              <a:lnSpc>
                <a:spcPts val="4948"/>
              </a:lnSpc>
              <a:spcBef>
                <a:spcPct val="0"/>
              </a:spcBef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2861148" y="935776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DAGXehYScGc</dc:identifier>
  <dcterms:modified xsi:type="dcterms:W3CDTF">2011-08-01T06:04:30Z</dcterms:modified>
  <cp:revision>1</cp:revision>
  <dc:title>Blue Dark Professional Geometric Business Project Presentation </dc:title>
</cp:coreProperties>
</file>